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6" autoAdjust="0"/>
    <p:restoredTop sz="94660"/>
  </p:normalViewPr>
  <p:slideViewPr>
    <p:cSldViewPr>
      <p:cViewPr varScale="1">
        <p:scale>
          <a:sx n="61" d="100"/>
          <a:sy n="61" d="100"/>
        </p:scale>
        <p:origin x="-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317D-9AFF-423A-9E37-D89AF5FA1FDC}" type="datetimeFigureOut">
              <a:rPr lang="nl-NL" smtClean="0"/>
              <a:pPr/>
              <a:t>4-10-2012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5DFA-02DB-465F-B669-B30B236923B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317D-9AFF-423A-9E37-D89AF5FA1FDC}" type="datetimeFigureOut">
              <a:rPr lang="nl-NL" smtClean="0"/>
              <a:pPr/>
              <a:t>4-10-2012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5DFA-02DB-465F-B669-B30B236923B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317D-9AFF-423A-9E37-D89AF5FA1FDC}" type="datetimeFigureOut">
              <a:rPr lang="nl-NL" smtClean="0"/>
              <a:pPr/>
              <a:t>4-10-2012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5DFA-02DB-465F-B669-B30B236923B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317D-9AFF-423A-9E37-D89AF5FA1FDC}" type="datetimeFigureOut">
              <a:rPr lang="nl-NL" smtClean="0"/>
              <a:pPr/>
              <a:t>4-10-2012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5DFA-02DB-465F-B669-B30B236923B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317D-9AFF-423A-9E37-D89AF5FA1FDC}" type="datetimeFigureOut">
              <a:rPr lang="nl-NL" smtClean="0"/>
              <a:pPr/>
              <a:t>4-10-2012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5DFA-02DB-465F-B669-B30B236923B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317D-9AFF-423A-9E37-D89AF5FA1FDC}" type="datetimeFigureOut">
              <a:rPr lang="nl-NL" smtClean="0"/>
              <a:pPr/>
              <a:t>4-10-2012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5DFA-02DB-465F-B669-B30B236923B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317D-9AFF-423A-9E37-D89AF5FA1FDC}" type="datetimeFigureOut">
              <a:rPr lang="nl-NL" smtClean="0"/>
              <a:pPr/>
              <a:t>4-10-2012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5DFA-02DB-465F-B669-B30B236923B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317D-9AFF-423A-9E37-D89AF5FA1FDC}" type="datetimeFigureOut">
              <a:rPr lang="nl-NL" smtClean="0"/>
              <a:pPr/>
              <a:t>4-10-2012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5DFA-02DB-465F-B669-B30B236923B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317D-9AFF-423A-9E37-D89AF5FA1FDC}" type="datetimeFigureOut">
              <a:rPr lang="nl-NL" smtClean="0"/>
              <a:pPr/>
              <a:t>4-10-2012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5DFA-02DB-465F-B669-B30B236923B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317D-9AFF-423A-9E37-D89AF5FA1FDC}" type="datetimeFigureOut">
              <a:rPr lang="nl-NL" smtClean="0"/>
              <a:pPr/>
              <a:t>4-10-2012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5DFA-02DB-465F-B669-B30B236923B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317D-9AFF-423A-9E37-D89AF5FA1FDC}" type="datetimeFigureOut">
              <a:rPr lang="nl-NL" smtClean="0"/>
              <a:pPr/>
              <a:t>4-10-2012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5DFA-02DB-465F-B669-B30B236923B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9317D-9AFF-423A-9E37-D89AF5FA1FDC}" type="datetimeFigureOut">
              <a:rPr lang="nl-NL" smtClean="0"/>
              <a:pPr/>
              <a:t>4-10-2012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35DFA-02DB-465F-B669-B30B236923B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72400" cy="792088"/>
          </a:xfrm>
        </p:spPr>
        <p:txBody>
          <a:bodyPr>
            <a:normAutofit/>
          </a:bodyPr>
          <a:lstStyle/>
          <a:p>
            <a:r>
              <a:rPr lang="nl-NL" b="1" dirty="0" smtClean="0">
                <a:solidFill>
                  <a:schemeClr val="accent4">
                    <a:lumMod val="75000"/>
                  </a:schemeClr>
                </a:solidFill>
              </a:rPr>
              <a:t>Delend lidwoord</a:t>
            </a:r>
            <a:endParaRPr lang="nl-NL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7776864" cy="4752528"/>
          </a:xfrm>
        </p:spPr>
        <p:txBody>
          <a:bodyPr>
            <a:normAutofit/>
          </a:bodyPr>
          <a:lstStyle/>
          <a:p>
            <a:pPr algn="l"/>
            <a:r>
              <a:rPr lang="nl-NL" b="1" dirty="0" smtClean="0">
                <a:solidFill>
                  <a:schemeClr val="tx1"/>
                </a:solidFill>
              </a:rPr>
              <a:t>Wanneer</a:t>
            </a:r>
            <a:r>
              <a:rPr lang="nl-NL" dirty="0" smtClean="0">
                <a:solidFill>
                  <a:schemeClr val="tx1"/>
                </a:solidFill>
              </a:rPr>
              <a:t>		Als er in het Nederlands 				geen lidwoord staat.</a:t>
            </a: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  <a:p>
            <a:pPr algn="l"/>
            <a:r>
              <a:rPr lang="nl-NL" b="1" dirty="0" smtClean="0">
                <a:solidFill>
                  <a:schemeClr val="tx1"/>
                </a:solidFill>
              </a:rPr>
              <a:t>Waarom		</a:t>
            </a:r>
            <a:r>
              <a:rPr lang="nl-NL" dirty="0" smtClean="0">
                <a:solidFill>
                  <a:schemeClr val="tx1"/>
                </a:solidFill>
              </a:rPr>
              <a:t>Om een onbepaalde of </a:t>
            </a:r>
            <a:br>
              <a:rPr lang="nl-NL" dirty="0" smtClean="0">
                <a:solidFill>
                  <a:schemeClr val="tx1"/>
                </a:solidFill>
              </a:rPr>
            </a:br>
            <a:r>
              <a:rPr lang="nl-NL" dirty="0" smtClean="0">
                <a:solidFill>
                  <a:schemeClr val="tx1"/>
                </a:solidFill>
              </a:rPr>
              <a:t>			onbekende hoeveelheid</a:t>
            </a:r>
            <a:br>
              <a:rPr lang="nl-NL" dirty="0" smtClean="0">
                <a:solidFill>
                  <a:schemeClr val="tx1"/>
                </a:solidFill>
              </a:rPr>
            </a:br>
            <a:r>
              <a:rPr lang="nl-NL" dirty="0" smtClean="0">
                <a:solidFill>
                  <a:schemeClr val="tx1"/>
                </a:solidFill>
              </a:rPr>
              <a:t>			aan te geven.</a:t>
            </a:r>
            <a:br>
              <a:rPr lang="nl-NL" dirty="0" smtClean="0">
                <a:solidFill>
                  <a:schemeClr val="tx1"/>
                </a:solidFill>
              </a:rPr>
            </a:br>
            <a:endParaRPr lang="nl-NL" dirty="0" smtClean="0">
              <a:solidFill>
                <a:schemeClr val="tx1"/>
              </a:solidFill>
            </a:endParaRPr>
          </a:p>
          <a:p>
            <a:pPr algn="l"/>
            <a:r>
              <a:rPr lang="nl-NL" dirty="0" smtClean="0">
                <a:solidFill>
                  <a:schemeClr val="accent6"/>
                </a:solidFill>
              </a:rPr>
              <a:t>bijvoorbeeld</a:t>
            </a:r>
            <a:r>
              <a:rPr lang="nl-NL" dirty="0" smtClean="0">
                <a:solidFill>
                  <a:schemeClr val="tx1"/>
                </a:solidFill>
              </a:rPr>
              <a:t>	</a:t>
            </a:r>
            <a:r>
              <a:rPr lang="nl-NL" i="1" dirty="0" smtClean="0">
                <a:solidFill>
                  <a:schemeClr val="tx1"/>
                </a:solidFill>
              </a:rPr>
              <a:t>Ik koop appels</a:t>
            </a:r>
            <a:endParaRPr lang="nl-NL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ndertitel 4"/>
          <p:cNvSpPr txBox="1">
            <a:spLocks/>
          </p:cNvSpPr>
          <p:nvPr/>
        </p:nvSpPr>
        <p:spPr>
          <a:xfrm>
            <a:off x="683568" y="548680"/>
            <a:ext cx="7776864" cy="5688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Dus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Fransen hebben altijd een			</a:t>
            </a:r>
            <a:r>
              <a:rPr kumimoji="0" lang="nl-NL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lidwoord. Waar in het Nederlands 		geen lidwoord staat, gebruik je het</a:t>
            </a:r>
            <a:r>
              <a:rPr kumimoji="0" lang="nl-NL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	delend lidwoord.</a:t>
            </a: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Hoe		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 vorm wordt bepaald door het 			</a:t>
            </a:r>
            <a:r>
              <a:rPr kumimoji="0" lang="nl-N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geslacht</a:t>
            </a:r>
            <a:r>
              <a:rPr kumimoji="0" lang="nl-NL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(mannelijk/vrouwelijk) en 		het </a:t>
            </a:r>
            <a:r>
              <a:rPr kumimoji="0" lang="nl-N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getal</a:t>
            </a:r>
            <a:r>
              <a:rPr kumimoji="0" lang="nl-NL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(enkelvoud/meervoud)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b="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Delend lidwoord = de + bepaald lidwoord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4"/>
          <p:cNvSpPr txBox="1">
            <a:spLocks/>
          </p:cNvSpPr>
          <p:nvPr/>
        </p:nvSpPr>
        <p:spPr>
          <a:xfrm>
            <a:off x="683568" y="548680"/>
            <a:ext cx="7776864" cy="5688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Vormen</a:t>
            </a:r>
            <a:endParaRPr kumimoji="0" lang="nl-NL" sz="32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u="sng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u="sng" dirty="0" smtClean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467544" y="1484784"/>
          <a:ext cx="8208912" cy="4248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736304"/>
                <a:gridCol w="2736304"/>
              </a:tblGrid>
              <a:tr h="537502"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bepaald lidwoord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delend lidwoord</a:t>
                      </a:r>
                      <a:endParaRPr lang="nl-NL" sz="2400" dirty="0"/>
                    </a:p>
                  </a:txBody>
                  <a:tcPr/>
                </a:tc>
              </a:tr>
              <a:tr h="927743">
                <a:tc>
                  <a:txBody>
                    <a:bodyPr/>
                    <a:lstStyle/>
                    <a:p>
                      <a:r>
                        <a:rPr lang="nl-NL" sz="2400" b="0" dirty="0" smtClean="0"/>
                        <a:t>mannelijk enkelvoud</a:t>
                      </a:r>
                      <a:endParaRPr lang="nl-NL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dirty="0" err="1" smtClean="0"/>
                        <a:t>le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dirty="0" smtClean="0">
                          <a:solidFill>
                            <a:srgbClr val="FF0000"/>
                          </a:solidFill>
                        </a:rPr>
                        <a:t>du</a:t>
                      </a:r>
                      <a:endParaRPr lang="nl-NL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27743">
                <a:tc>
                  <a:txBody>
                    <a:bodyPr/>
                    <a:lstStyle/>
                    <a:p>
                      <a:r>
                        <a:rPr lang="nl-NL" sz="2400" b="0" dirty="0" smtClean="0"/>
                        <a:t>vrouwelijk enkelvoud</a:t>
                      </a:r>
                      <a:endParaRPr lang="nl-NL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dirty="0" smtClean="0"/>
                        <a:t>la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dirty="0" smtClean="0">
                          <a:solidFill>
                            <a:srgbClr val="FF0000"/>
                          </a:solidFill>
                        </a:rPr>
                        <a:t>de la</a:t>
                      </a:r>
                      <a:endParaRPr lang="nl-NL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27743">
                <a:tc>
                  <a:txBody>
                    <a:bodyPr/>
                    <a:lstStyle/>
                    <a:p>
                      <a:r>
                        <a:rPr lang="nl-NL" sz="2400" b="0" dirty="0" smtClean="0"/>
                        <a:t>enkelvoud met klinkerbotsing</a:t>
                      </a:r>
                      <a:endParaRPr lang="nl-NL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dirty="0" smtClean="0"/>
                        <a:t>l’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dirty="0" smtClean="0">
                          <a:solidFill>
                            <a:srgbClr val="FF0000"/>
                          </a:solidFill>
                        </a:rPr>
                        <a:t>de l’</a:t>
                      </a:r>
                      <a:endParaRPr lang="nl-NL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27743">
                <a:tc>
                  <a:txBody>
                    <a:bodyPr/>
                    <a:lstStyle/>
                    <a:p>
                      <a:r>
                        <a:rPr lang="nl-NL" sz="2400" b="0" dirty="0" smtClean="0"/>
                        <a:t>vrouwelijk meervoud</a:t>
                      </a:r>
                      <a:endParaRPr lang="nl-NL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dirty="0" smtClean="0"/>
                        <a:t>les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dirty="0" smtClean="0">
                          <a:solidFill>
                            <a:srgbClr val="FF0000"/>
                          </a:solidFill>
                        </a:rPr>
                        <a:t>des</a:t>
                      </a:r>
                      <a:endParaRPr lang="nl-NL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4"/>
          <p:cNvSpPr txBox="1">
            <a:spLocks/>
          </p:cNvSpPr>
          <p:nvPr/>
        </p:nvSpPr>
        <p:spPr>
          <a:xfrm>
            <a:off x="683568" y="548680"/>
            <a:ext cx="7776864" cy="5688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bijvoorbeeld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dirty="0">
              <a:solidFill>
                <a:schemeClr val="accent6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Hij eet ham.		</a:t>
            </a:r>
            <a:r>
              <a:rPr kumimoji="0" lang="nl-NL" sz="320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Il</a:t>
            </a:r>
            <a:r>
              <a:rPr kumimoji="0" lang="nl-NL" sz="320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mange</a:t>
            </a:r>
            <a:r>
              <a:rPr kumimoji="0" lang="nl-NL" sz="320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du</a:t>
            </a:r>
            <a:r>
              <a:rPr kumimoji="0" lang="nl-NL" sz="320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jambon.</a:t>
            </a:r>
            <a:br>
              <a:rPr kumimoji="0" lang="nl-NL" sz="320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nl-NL" sz="3200" i="1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baseline="0" dirty="0" smtClean="0"/>
              <a:t>Zij</a:t>
            </a:r>
            <a:r>
              <a:rPr lang="nl-NL" sz="3200" dirty="0" smtClean="0"/>
              <a:t> heeft meel.		</a:t>
            </a:r>
            <a:r>
              <a:rPr lang="nl-NL" sz="3200" i="1" dirty="0" err="1" smtClean="0"/>
              <a:t>Elle</a:t>
            </a:r>
            <a:r>
              <a:rPr lang="nl-NL" sz="3200" i="1" dirty="0" smtClean="0"/>
              <a:t> a </a:t>
            </a:r>
            <a:r>
              <a:rPr lang="nl-NL" sz="3200" b="1" i="1" dirty="0" smtClean="0"/>
              <a:t>de la</a:t>
            </a:r>
            <a:r>
              <a:rPr lang="nl-NL" sz="3200" i="1" dirty="0" smtClean="0"/>
              <a:t> </a:t>
            </a:r>
            <a:r>
              <a:rPr lang="nl-NL" sz="3200" i="1" dirty="0" err="1" smtClean="0"/>
              <a:t>farine</a:t>
            </a:r>
            <a:r>
              <a:rPr lang="nl-NL" sz="3200" i="1" dirty="0" smtClean="0"/>
              <a:t>.</a:t>
            </a:r>
            <a:br>
              <a:rPr lang="nl-NL" sz="3200" i="1" dirty="0" smtClean="0"/>
            </a:br>
            <a:endParaRPr lang="nl-NL" sz="3200" i="1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Ik koop ananas.		</a:t>
            </a:r>
            <a:r>
              <a:rPr lang="nl-NL" sz="3200" i="1" dirty="0" err="1" smtClean="0"/>
              <a:t>J’achète</a:t>
            </a:r>
            <a:r>
              <a:rPr lang="nl-NL" sz="3200" i="1" dirty="0" smtClean="0"/>
              <a:t> </a:t>
            </a:r>
            <a:r>
              <a:rPr lang="nl-NL" sz="3200" b="1" i="1" dirty="0" smtClean="0"/>
              <a:t>de </a:t>
            </a:r>
            <a:r>
              <a:rPr lang="nl-NL" sz="3200" b="1" i="1" dirty="0" err="1" smtClean="0"/>
              <a:t>l’</a:t>
            </a:r>
            <a:r>
              <a:rPr lang="nl-NL" sz="3200" i="1" dirty="0" err="1" smtClean="0"/>
              <a:t>ananas</a:t>
            </a:r>
            <a:r>
              <a:rPr lang="nl-NL" sz="3200" i="1" dirty="0" smtClean="0"/>
              <a:t>.</a:t>
            </a:r>
            <a:br>
              <a:rPr lang="nl-NL" sz="3200" i="1" dirty="0" smtClean="0"/>
            </a:br>
            <a:endParaRPr lang="nl-NL" sz="3200" i="1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Jullie </a:t>
            </a:r>
            <a:r>
              <a:rPr kumimoji="0" lang="nl-NL" sz="320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hebbenappels</a:t>
            </a:r>
            <a:r>
              <a:rPr kumimoji="0" lang="nl-NL" sz="32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	</a:t>
            </a:r>
            <a:r>
              <a:rPr lang="nl-NL" sz="3200" i="1" dirty="0" err="1" smtClean="0"/>
              <a:t>Vou</a:t>
            </a:r>
            <a:r>
              <a:rPr kumimoji="0" lang="nl-NL" sz="32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 </a:t>
            </a:r>
            <a:r>
              <a:rPr kumimoji="0" lang="nl-NL" sz="320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avez</a:t>
            </a:r>
            <a:r>
              <a:rPr kumimoji="0" lang="nl-NL" sz="32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des</a:t>
            </a:r>
            <a:r>
              <a:rPr kumimoji="0" lang="nl-NL" sz="32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pommes</a:t>
            </a:r>
            <a:r>
              <a:rPr kumimoji="0" lang="nl-NL" sz="32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nl-NL" sz="320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4"/>
          <p:cNvSpPr txBox="1">
            <a:spLocks/>
          </p:cNvSpPr>
          <p:nvPr/>
        </p:nvSpPr>
        <p:spPr>
          <a:xfrm>
            <a:off x="683568" y="548680"/>
            <a:ext cx="7776864" cy="5688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Uitzonderingen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nl-NL" sz="3200" noProof="0" dirty="0" smtClean="0"/>
              <a:t>Na een woord van </a:t>
            </a:r>
            <a:r>
              <a:rPr lang="nl-NL" sz="3200" b="1" noProof="0" dirty="0" smtClean="0"/>
              <a:t>hoeveelheid</a:t>
            </a:r>
            <a:r>
              <a:rPr lang="nl-NL" sz="3200" noProof="0" dirty="0" smtClean="0"/>
              <a:t> krijg je alleen </a:t>
            </a:r>
            <a:r>
              <a:rPr lang="nl-NL" sz="3200" b="1" noProof="0" dirty="0" smtClean="0">
                <a:solidFill>
                  <a:srgbClr val="FF0000"/>
                </a:solidFill>
              </a:rPr>
              <a:t>de</a:t>
            </a:r>
            <a:r>
              <a:rPr lang="nl-NL" sz="3200" noProof="0" dirty="0" smtClean="0"/>
              <a:t> (</a:t>
            </a:r>
            <a:r>
              <a:rPr lang="nl-NL" sz="3200" b="1" noProof="0" dirty="0" smtClean="0">
                <a:solidFill>
                  <a:srgbClr val="FF0000"/>
                </a:solidFill>
              </a:rPr>
              <a:t>d’</a:t>
            </a:r>
            <a:r>
              <a:rPr lang="nl-NL" sz="3200" noProof="0" dirty="0" smtClean="0">
                <a:solidFill>
                  <a:srgbClr val="FF0000"/>
                </a:solidFill>
              </a:rPr>
              <a:t> </a:t>
            </a:r>
            <a:r>
              <a:rPr lang="nl-NL" sz="3200" noProof="0" dirty="0" smtClean="0"/>
              <a:t>bij klinkerbotsing)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2800" i="0" u="none" strike="noStrike" kern="1200" cap="none" spc="0" normalizeH="0" baseline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>
                <a:solidFill>
                  <a:schemeClr val="accent6"/>
                </a:solidFill>
              </a:rPr>
              <a:t>bijvoorbeeld</a:t>
            </a:r>
            <a:r>
              <a:rPr lang="nl-NL" sz="2800" dirty="0" smtClean="0"/>
              <a:t>	</a:t>
            </a:r>
            <a:br>
              <a:rPr lang="nl-NL" sz="2800" dirty="0" smtClean="0"/>
            </a:br>
            <a:endParaRPr lang="nl-NL" sz="280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Ik</a:t>
            </a:r>
            <a:r>
              <a:rPr kumimoji="0" lang="nl-NL" sz="24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koop een fles melk.		</a:t>
            </a:r>
            <a:r>
              <a:rPr kumimoji="0" lang="nl-NL" sz="2400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J’achète</a:t>
            </a:r>
            <a:r>
              <a:rPr kumimoji="0" lang="nl-NL" sz="240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2400" i="1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une</a:t>
            </a:r>
            <a:r>
              <a:rPr kumimoji="0" lang="nl-NL" sz="2400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2400" i="1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bouteille</a:t>
            </a:r>
            <a:r>
              <a:rPr kumimoji="0" lang="nl-NL" sz="2400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24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</a:t>
            </a:r>
            <a:r>
              <a:rPr kumimoji="0" lang="nl-NL" sz="240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2400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lait</a:t>
            </a:r>
            <a:r>
              <a:rPr kumimoji="0" lang="nl-NL" sz="240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2400" baseline="0" dirty="0" smtClean="0"/>
              <a:t>Zij heeft een pak meel.	</a:t>
            </a:r>
            <a:r>
              <a:rPr lang="nl-NL" sz="2400" i="1" baseline="0" dirty="0" err="1" smtClean="0"/>
              <a:t>Elle</a:t>
            </a:r>
            <a:r>
              <a:rPr lang="nl-NL" sz="2400" i="1" baseline="0" dirty="0" smtClean="0"/>
              <a:t> a </a:t>
            </a:r>
            <a:r>
              <a:rPr lang="nl-NL" sz="2400" i="1" baseline="0" dirty="0" err="1" smtClean="0">
                <a:solidFill>
                  <a:srgbClr val="FF0000"/>
                </a:solidFill>
              </a:rPr>
              <a:t>un</a:t>
            </a:r>
            <a:r>
              <a:rPr lang="nl-NL" sz="2400" i="1" baseline="0" dirty="0" smtClean="0">
                <a:solidFill>
                  <a:srgbClr val="FF0000"/>
                </a:solidFill>
              </a:rPr>
              <a:t> </a:t>
            </a:r>
            <a:r>
              <a:rPr lang="nl-NL" sz="2400" i="1" baseline="0" dirty="0" err="1" smtClean="0">
                <a:solidFill>
                  <a:srgbClr val="FF0000"/>
                </a:solidFill>
              </a:rPr>
              <a:t>paquet</a:t>
            </a:r>
            <a:r>
              <a:rPr lang="nl-NL" sz="2400" i="1" baseline="0" dirty="0" smtClean="0">
                <a:solidFill>
                  <a:srgbClr val="FF0000"/>
                </a:solidFill>
              </a:rPr>
              <a:t> </a:t>
            </a:r>
            <a:r>
              <a:rPr lang="nl-NL" sz="2400" b="1" i="1" baseline="0" dirty="0" smtClean="0"/>
              <a:t>de</a:t>
            </a:r>
            <a:r>
              <a:rPr lang="nl-NL" sz="2400" i="1" baseline="0" dirty="0" smtClean="0"/>
              <a:t> </a:t>
            </a:r>
            <a:r>
              <a:rPr lang="nl-NL" sz="2400" i="1" baseline="0" dirty="0" err="1" smtClean="0"/>
              <a:t>farine</a:t>
            </a:r>
            <a:r>
              <a:rPr lang="nl-NL" sz="2400" i="1" baseline="0" dirty="0" smtClean="0"/>
              <a:t>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24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Een beetje zout.		</a:t>
            </a:r>
            <a:r>
              <a:rPr kumimoji="0" lang="nl-NL" sz="2400" i="1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</a:t>
            </a:r>
            <a:r>
              <a:rPr kumimoji="0" lang="nl-NL" sz="2400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2400" i="1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peu</a:t>
            </a:r>
            <a:r>
              <a:rPr kumimoji="0" lang="nl-NL" sz="2400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24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</a:t>
            </a:r>
            <a:r>
              <a:rPr kumimoji="0" lang="nl-NL" sz="240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2400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sel</a:t>
            </a:r>
            <a:r>
              <a:rPr kumimoji="0" lang="nl-NL" sz="240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2400" noProof="0" dirty="0" smtClean="0"/>
              <a:t>Er is veel water.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y a </a:t>
            </a:r>
            <a:r>
              <a:rPr lang="nl-NL" sz="2400" i="1" dirty="0" err="1" smtClean="0">
                <a:solidFill>
                  <a:srgbClr val="FF0000"/>
                </a:solidFill>
              </a:rPr>
              <a:t>beaucoup</a:t>
            </a:r>
            <a:r>
              <a:rPr lang="nl-NL" sz="2400" i="1" dirty="0" smtClean="0"/>
              <a:t> </a:t>
            </a:r>
            <a:r>
              <a:rPr lang="nl-NL" sz="2400" b="1" i="1" dirty="0" err="1" smtClean="0"/>
              <a:t>d’</a:t>
            </a:r>
            <a:r>
              <a:rPr lang="nl-NL" sz="2400" i="1" dirty="0" err="1" smtClean="0"/>
              <a:t>eau</a:t>
            </a:r>
            <a:r>
              <a:rPr lang="nl-NL" sz="2400" i="1" dirty="0" smtClean="0"/>
              <a:t>.</a:t>
            </a:r>
            <a:endParaRPr kumimoji="0" lang="nl-NL" sz="240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4"/>
          <p:cNvSpPr txBox="1">
            <a:spLocks/>
          </p:cNvSpPr>
          <p:nvPr/>
        </p:nvSpPr>
        <p:spPr>
          <a:xfrm>
            <a:off x="683568" y="548680"/>
            <a:ext cx="7776864" cy="5688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Na een </a:t>
            </a:r>
            <a:r>
              <a:rPr kumimoji="0" lang="nl-N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ontkenning</a:t>
            </a:r>
            <a:r>
              <a:rPr kumimoji="0" lang="nl-NL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nl-NL" sz="320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</a:t>
            </a:r>
            <a:r>
              <a:rPr kumimoji="0" lang="nl-NL" sz="32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…pas</a:t>
            </a:r>
            <a:r>
              <a:rPr kumimoji="0" lang="nl-NL" sz="32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krijg je altijd het woordje </a:t>
            </a:r>
            <a:r>
              <a:rPr kumimoji="0" lang="nl-NL" sz="3200" b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</a:t>
            </a:r>
            <a:r>
              <a:rPr kumimoji="0" lang="nl-NL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nl-NL" sz="3200" b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d’ </a:t>
            </a:r>
            <a:r>
              <a:rPr kumimoji="0" lang="nl-NL" sz="32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bij</a:t>
            </a:r>
            <a:r>
              <a:rPr kumimoji="0" lang="nl-NL" sz="32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klinkerbotsing).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u="none" strike="noStrike" kern="1200" cap="none" spc="0" normalizeH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bijvoorbeeld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 is geen cola.		</a:t>
            </a:r>
            <a:r>
              <a:rPr lang="nl-NL" sz="3200" i="1" dirty="0" err="1" smtClean="0"/>
              <a:t>Il</a:t>
            </a:r>
            <a:r>
              <a:rPr lang="nl-NL" sz="3200" i="1" dirty="0" smtClean="0"/>
              <a:t> </a:t>
            </a:r>
            <a:r>
              <a:rPr lang="nl-NL" sz="3200" i="1" dirty="0" err="1" smtClean="0">
                <a:solidFill>
                  <a:srgbClr val="FF0000"/>
                </a:solidFill>
              </a:rPr>
              <a:t>n’</a:t>
            </a:r>
            <a:r>
              <a:rPr lang="nl-NL" sz="3200" i="1" dirty="0" err="1" smtClean="0"/>
              <a:t>y</a:t>
            </a:r>
            <a:r>
              <a:rPr lang="nl-NL" sz="3200" i="1" dirty="0" smtClean="0"/>
              <a:t> a </a:t>
            </a:r>
            <a:r>
              <a:rPr lang="nl-NL" sz="3200" i="1" dirty="0" smtClean="0">
                <a:solidFill>
                  <a:srgbClr val="FF0000"/>
                </a:solidFill>
              </a:rPr>
              <a:t>pas</a:t>
            </a:r>
            <a:r>
              <a:rPr lang="nl-NL" sz="3200" i="1" dirty="0" smtClean="0"/>
              <a:t> </a:t>
            </a:r>
            <a:r>
              <a:rPr lang="nl-NL" sz="3200" b="1" i="1" dirty="0" smtClean="0"/>
              <a:t>de</a:t>
            </a:r>
            <a:r>
              <a:rPr lang="nl-NL" sz="3200" i="1" dirty="0" smtClean="0"/>
              <a:t> coca.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Ik wil geen water.	</a:t>
            </a:r>
            <a:r>
              <a:rPr kumimoji="0" lang="nl-NL" sz="320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 </a:t>
            </a:r>
            <a:r>
              <a:rPr kumimoji="0" lang="nl-NL" sz="3200" i="1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</a:t>
            </a:r>
            <a:r>
              <a:rPr kumimoji="0" lang="nl-NL" sz="320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veu</a:t>
            </a:r>
            <a:r>
              <a:rPr lang="nl-NL" sz="3200" i="1" dirty="0" smtClean="0"/>
              <a:t>x </a:t>
            </a:r>
            <a:r>
              <a:rPr lang="nl-NL" sz="3200" i="1" dirty="0" smtClean="0">
                <a:solidFill>
                  <a:srgbClr val="FF0000"/>
                </a:solidFill>
              </a:rPr>
              <a:t>pas</a:t>
            </a:r>
            <a:r>
              <a:rPr lang="nl-NL" sz="3200" i="1" dirty="0" smtClean="0"/>
              <a:t> </a:t>
            </a:r>
            <a:r>
              <a:rPr lang="nl-NL" sz="3200" b="1" i="1" dirty="0" err="1" smtClean="0"/>
              <a:t>d’</a:t>
            </a:r>
            <a:r>
              <a:rPr lang="nl-NL" sz="3200" i="1" dirty="0" err="1" smtClean="0"/>
              <a:t>eau</a:t>
            </a:r>
            <a:r>
              <a:rPr lang="nl-NL" sz="3200" i="1" dirty="0" smtClean="0"/>
              <a:t>.</a:t>
            </a:r>
            <a:endParaRPr kumimoji="0" lang="nl-NL" sz="320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nl-NL" sz="320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4"/>
          <p:cNvSpPr txBox="1">
            <a:spLocks/>
          </p:cNvSpPr>
          <p:nvPr/>
        </p:nvSpPr>
        <p:spPr>
          <a:xfrm>
            <a:off x="683568" y="548680"/>
            <a:ext cx="7776864" cy="5688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nl-NL" sz="3200" dirty="0" smtClean="0"/>
              <a:t>3. Na de werkwoorden </a:t>
            </a:r>
            <a:r>
              <a:rPr lang="nl-NL" sz="3200" b="1" i="1" dirty="0" err="1" smtClean="0"/>
              <a:t>aimer</a:t>
            </a:r>
            <a:r>
              <a:rPr lang="nl-NL" sz="3200" b="1" i="1" dirty="0" smtClean="0"/>
              <a:t> – </a:t>
            </a:r>
            <a:r>
              <a:rPr lang="nl-NL" sz="3200" b="1" i="1" dirty="0" err="1" smtClean="0"/>
              <a:t>préférer</a:t>
            </a:r>
            <a:r>
              <a:rPr lang="nl-NL" sz="3200" b="1" i="1" dirty="0" smtClean="0"/>
              <a:t> – </a:t>
            </a:r>
            <a:r>
              <a:rPr lang="nl-NL" sz="3200" b="1" i="1" dirty="0" err="1" smtClean="0"/>
              <a:t>détester</a:t>
            </a:r>
            <a:r>
              <a:rPr lang="nl-NL" sz="3200" b="1" i="1" dirty="0" smtClean="0"/>
              <a:t> – </a:t>
            </a:r>
            <a:r>
              <a:rPr lang="nl-NL" sz="3200" b="1" i="1" dirty="0" err="1" smtClean="0"/>
              <a:t>adorer</a:t>
            </a:r>
            <a:r>
              <a:rPr lang="nl-NL" sz="3200" b="1" dirty="0" smtClean="0"/>
              <a:t> </a:t>
            </a:r>
            <a:r>
              <a:rPr lang="nl-NL" sz="3200" dirty="0" smtClean="0"/>
              <a:t>krijg je het bepaald lidwoord (</a:t>
            </a:r>
            <a:r>
              <a:rPr lang="nl-NL" sz="3200" b="1" dirty="0" err="1" smtClean="0">
                <a:solidFill>
                  <a:srgbClr val="FF0000"/>
                </a:solidFill>
              </a:rPr>
              <a:t>le</a:t>
            </a:r>
            <a:r>
              <a:rPr lang="nl-NL" sz="3200" dirty="0" smtClean="0"/>
              <a:t>/</a:t>
            </a:r>
            <a:r>
              <a:rPr lang="nl-NL" sz="3200" b="1" dirty="0" smtClean="0">
                <a:solidFill>
                  <a:srgbClr val="FF0000"/>
                </a:solidFill>
              </a:rPr>
              <a:t>la</a:t>
            </a:r>
            <a:r>
              <a:rPr lang="nl-NL" sz="3200" dirty="0" smtClean="0"/>
              <a:t>/</a:t>
            </a:r>
            <a:r>
              <a:rPr lang="nl-NL" sz="3200" b="1" dirty="0" smtClean="0">
                <a:solidFill>
                  <a:srgbClr val="FF0000"/>
                </a:solidFill>
              </a:rPr>
              <a:t>l’</a:t>
            </a:r>
            <a:r>
              <a:rPr lang="nl-NL" sz="3200" dirty="0" smtClean="0"/>
              <a:t>/</a:t>
            </a:r>
            <a:r>
              <a:rPr lang="nl-NL" sz="3200" b="1" dirty="0" smtClean="0">
                <a:solidFill>
                  <a:srgbClr val="FF0000"/>
                </a:solidFill>
              </a:rPr>
              <a:t>les</a:t>
            </a:r>
            <a:r>
              <a:rPr lang="nl-NL" sz="3200" dirty="0" smtClean="0"/>
              <a:t>)</a:t>
            </a:r>
            <a:endParaRPr lang="nl-NL" sz="3200" i="1" dirty="0"/>
          </a:p>
          <a:p>
            <a:pPr marL="342900" lvl="0" indent="-342900">
              <a:spcBef>
                <a:spcPct val="20000"/>
              </a:spcBef>
              <a:defRPr/>
            </a:pPr>
            <a:endParaRPr lang="nl-NL" sz="3200" dirty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nl-NL" sz="3200" dirty="0" smtClean="0">
                <a:solidFill>
                  <a:schemeClr val="accent6"/>
                </a:solidFill>
              </a:rPr>
              <a:t>bijvoorbeeld	</a:t>
            </a:r>
            <a:br>
              <a:rPr lang="nl-NL" sz="3200" dirty="0" smtClean="0">
                <a:solidFill>
                  <a:schemeClr val="accent6"/>
                </a:solidFill>
              </a:rPr>
            </a:br>
            <a:endParaRPr lang="nl-NL" sz="3200" dirty="0">
              <a:solidFill>
                <a:schemeClr val="accent6"/>
              </a:solidFill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nl-NL" sz="2400" dirty="0" smtClean="0"/>
              <a:t>Wij houden van ham.			</a:t>
            </a:r>
            <a:r>
              <a:rPr lang="nl-NL" sz="2400" i="1" dirty="0" err="1" smtClean="0"/>
              <a:t>Nous</a:t>
            </a:r>
            <a:r>
              <a:rPr lang="nl-NL" sz="2400" i="1" dirty="0" smtClean="0"/>
              <a:t> </a:t>
            </a:r>
            <a:r>
              <a:rPr lang="nl-NL" sz="2400" i="1" dirty="0" err="1" smtClean="0">
                <a:solidFill>
                  <a:srgbClr val="FF0000"/>
                </a:solidFill>
              </a:rPr>
              <a:t>aimons</a:t>
            </a:r>
            <a:r>
              <a:rPr lang="nl-NL" sz="2400" i="1" dirty="0" smtClean="0"/>
              <a:t> </a:t>
            </a:r>
            <a:r>
              <a:rPr lang="nl-NL" sz="2400" b="1" i="1" dirty="0" err="1" smtClean="0"/>
              <a:t>le</a:t>
            </a:r>
            <a:r>
              <a:rPr lang="nl-NL" sz="2400" i="1" dirty="0" smtClean="0"/>
              <a:t> jambon.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nl-NL" sz="2400" dirty="0" smtClean="0"/>
              <a:t>Hij heeft liever jam.			</a:t>
            </a:r>
            <a:r>
              <a:rPr lang="nl-NL" sz="2400" i="1" dirty="0" err="1" smtClean="0"/>
              <a:t>Il</a:t>
            </a:r>
            <a:r>
              <a:rPr lang="nl-NL" sz="2400" i="1" dirty="0" smtClean="0"/>
              <a:t> </a:t>
            </a:r>
            <a:r>
              <a:rPr lang="nl-NL" sz="2400" i="1" dirty="0" err="1" smtClean="0">
                <a:solidFill>
                  <a:srgbClr val="FF0000"/>
                </a:solidFill>
              </a:rPr>
              <a:t>préfère</a:t>
            </a:r>
            <a:r>
              <a:rPr lang="nl-NL" sz="2400" i="1" dirty="0" smtClean="0"/>
              <a:t> </a:t>
            </a:r>
            <a:r>
              <a:rPr lang="nl-NL" sz="2400" b="1" i="1" dirty="0" smtClean="0"/>
              <a:t>la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confiture</a:t>
            </a:r>
            <a:r>
              <a:rPr lang="nl-NL" sz="2400" i="1" dirty="0" smtClean="0"/>
              <a:t>.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nl-NL" sz="2400" dirty="0" smtClean="0"/>
              <a:t>Zij heeft een hekel aan ananas. 	</a:t>
            </a:r>
            <a:r>
              <a:rPr lang="nl-NL" sz="2400" i="1" dirty="0" err="1" smtClean="0"/>
              <a:t>Elle</a:t>
            </a:r>
            <a:r>
              <a:rPr lang="nl-NL" sz="2400" i="1" dirty="0" smtClean="0"/>
              <a:t> </a:t>
            </a:r>
            <a:r>
              <a:rPr lang="nl-NL" sz="2400" i="1" dirty="0" err="1" smtClean="0">
                <a:solidFill>
                  <a:srgbClr val="FF0000"/>
                </a:solidFill>
              </a:rPr>
              <a:t>déteste</a:t>
            </a:r>
            <a:r>
              <a:rPr lang="nl-NL" sz="2400" i="1" dirty="0" smtClean="0"/>
              <a:t> </a:t>
            </a:r>
            <a:r>
              <a:rPr lang="nl-NL" sz="2400" b="1" i="1" dirty="0" err="1" smtClean="0"/>
              <a:t>l’</a:t>
            </a:r>
            <a:r>
              <a:rPr lang="nl-NL" sz="2400" i="1" dirty="0" err="1" smtClean="0"/>
              <a:t>ananas</a:t>
            </a:r>
            <a:r>
              <a:rPr lang="nl-NL" sz="2400" i="1" dirty="0" smtClean="0"/>
              <a:t>.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nl-NL" sz="2400" dirty="0" smtClean="0"/>
              <a:t>Ik ben dol op appels.			</a:t>
            </a:r>
            <a:r>
              <a:rPr lang="nl-NL" sz="2400" i="1" dirty="0" err="1" smtClean="0">
                <a:solidFill>
                  <a:srgbClr val="FF0000"/>
                </a:solidFill>
              </a:rPr>
              <a:t>J’adore</a:t>
            </a:r>
            <a:r>
              <a:rPr lang="nl-NL" sz="2400" i="1" dirty="0" smtClean="0"/>
              <a:t> </a:t>
            </a:r>
            <a:r>
              <a:rPr lang="nl-NL" sz="2400" b="1" i="1" dirty="0" smtClean="0"/>
              <a:t>les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pommes</a:t>
            </a:r>
            <a:r>
              <a:rPr lang="nl-NL" sz="2400" i="1" dirty="0" smtClean="0"/>
              <a:t>.</a:t>
            </a:r>
            <a:endParaRPr lang="nl-NL" sz="24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101</Words>
  <Application>Microsoft Office PowerPoint</Application>
  <PresentationFormat>Diavoorstelling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Office-thema</vt:lpstr>
      <vt:lpstr>Delend lidwoord</vt:lpstr>
      <vt:lpstr>Dia 2</vt:lpstr>
      <vt:lpstr>Dia 3</vt:lpstr>
      <vt:lpstr>Dia 4</vt:lpstr>
      <vt:lpstr>Dia 5</vt:lpstr>
      <vt:lpstr>Dia 6</vt:lpstr>
      <vt:lpstr>Dia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Delend lidwoord</dc:title>
  <dc:creator>Marieke</dc:creator>
  <cp:lastModifiedBy>Marieke</cp:lastModifiedBy>
  <cp:revision>4</cp:revision>
  <dcterms:created xsi:type="dcterms:W3CDTF">2011-10-26T09:55:24Z</dcterms:created>
  <dcterms:modified xsi:type="dcterms:W3CDTF">2012-10-04T13:21:49Z</dcterms:modified>
</cp:coreProperties>
</file>